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87" r:id="rId5"/>
    <p:sldId id="259" r:id="rId6"/>
    <p:sldId id="269" r:id="rId7"/>
    <p:sldId id="273" r:id="rId8"/>
    <p:sldId id="282" r:id="rId9"/>
    <p:sldId id="288" r:id="rId10"/>
    <p:sldId id="274" r:id="rId11"/>
    <p:sldId id="276" r:id="rId12"/>
    <p:sldId id="277" r:id="rId13"/>
    <p:sldId id="289" r:id="rId14"/>
    <p:sldId id="270" r:id="rId15"/>
    <p:sldId id="278" r:id="rId16"/>
    <p:sldId id="279" r:id="rId17"/>
    <p:sldId id="280" r:id="rId18"/>
    <p:sldId id="281" r:id="rId19"/>
    <p:sldId id="290" r:id="rId20"/>
    <p:sldId id="272" r:id="rId21"/>
    <p:sldId id="283" r:id="rId22"/>
    <p:sldId id="291" r:id="rId23"/>
    <p:sldId id="260" r:id="rId24"/>
    <p:sldId id="284" r:id="rId25"/>
    <p:sldId id="262" r:id="rId26"/>
    <p:sldId id="285" r:id="rId27"/>
    <p:sldId id="286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9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4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5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8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0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3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6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8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88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9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91.xml"/><Relationship Id="rId4" Type="http://schemas.openxmlformats.org/officeDocument/2006/relationships/image" Target="../media/image20.png"/><Relationship Id="rId3" Type="http://schemas.openxmlformats.org/officeDocument/2006/relationships/tags" Target="../tags/tag90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9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GeoCHAT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小组成员：</a:t>
            </a:r>
            <a:endParaRPr lang="zh-CN" altLang="en-US"/>
          </a:p>
          <a:p>
            <a:r>
              <a:rPr lang="zh-CN" altLang="en-US"/>
              <a:t>汇报时间：</a:t>
            </a:r>
            <a:r>
              <a:rPr lang="en-US" altLang="zh-CN"/>
              <a:t>2024/12/25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 数据流图</a:t>
            </a:r>
            <a:r>
              <a:rPr lang="en-US" altLang="zh-CN">
                <a:sym typeface="+mn-ea"/>
              </a:rPr>
              <a:t>——数据如何在各组件间流动</a:t>
            </a:r>
            <a:endParaRPr lang="zh-CN" altLang="en-US"/>
          </a:p>
        </p:txBody>
      </p:sp>
      <p:pic>
        <p:nvPicPr>
          <p:cNvPr id="4" name="图片 3" descr="系统架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80390" y="770890"/>
            <a:ext cx="7620000" cy="6772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08925" y="23183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群聊消息的发送和展示流程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96075" y="2751455"/>
            <a:ext cx="568769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发送消息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用户在前端输入消息并发送，前端将消息通过POST /api/messages/send请求发送到 API 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API 层调用服务层的处理消息功能，服务层将消息保存到数据库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数据库确认保存成功后，服务层将结果返回给 API 层，API 层再将结果返回给前端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获取消息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用户进入群聊，前端通过GET /api/messages/groupId请求从 API 层获取群聊消息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API 层调用服务层的获取群聊消息功能，服务层从数据库查询消息历史记录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服务层将消息列表返回给 API 层，API 层再将消息列表返回给前端，前端对消息进行格式化并展示给用户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 数据流图</a:t>
            </a:r>
            <a:r>
              <a:rPr lang="en-US" altLang="zh-CN">
                <a:sym typeface="+mn-ea"/>
              </a:rPr>
              <a:t>——数据如何在各组件间流动</a:t>
            </a:r>
            <a:endParaRPr lang="zh-CN" altLang="en-US"/>
          </a:p>
        </p:txBody>
      </p:sp>
      <p:pic>
        <p:nvPicPr>
          <p:cNvPr id="5" name="图片 4" descr="系统架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1313815"/>
            <a:ext cx="7620000" cy="571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34960" y="14725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地理位置更新及相关联动处理流程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22235" y="2117725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用户更新位置信息，前端获取 GPS 坐标并通过PUT /api/users/location请求将位置信息发送到 API 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API 层调用服务层的更新位置功能，服务层将新位置保存到数据库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数据库确认保存成功后，服务层检查附近群聊，并将位置更新结果返回给 API 层，API 层再将结果返回给前端，前端展示位置更新状态给用户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数据结构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数据结构与数据</a:t>
            </a:r>
            <a:r>
              <a:rPr lang="zh-CN" altLang="en-US"/>
              <a:t>模型关系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1960" y="1795780"/>
            <a:ext cx="33642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一个用户可以发送多条消息</a:t>
            </a:r>
            <a:endParaRPr lang="zh-CN" altLang="en-US"/>
          </a:p>
          <a:p>
            <a:r>
              <a:rPr lang="zh-CN" altLang="en-US"/>
              <a:t>每条消息必须属于一个用户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一个用户可以加入多个群组</a:t>
            </a:r>
            <a:endParaRPr lang="zh-CN" altLang="en-US"/>
          </a:p>
          <a:p>
            <a:r>
              <a:rPr lang="zh-CN" altLang="en-US"/>
              <a:t>每个群组可以有多个用户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一个群组可以包含多条消息</a:t>
            </a:r>
            <a:endParaRPr lang="zh-CN" altLang="en-US"/>
          </a:p>
          <a:p>
            <a:r>
              <a:rPr lang="zh-CN" altLang="en-US"/>
              <a:t>每条消息必须属于一个群组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一个群组可以有多条评价</a:t>
            </a:r>
            <a:endParaRPr lang="zh-CN" altLang="en-US"/>
          </a:p>
          <a:p>
            <a:r>
              <a:rPr lang="zh-CN" altLang="en-US"/>
              <a:t>每条评价必须属于一个群组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一个用户可以创建多条评价</a:t>
            </a:r>
            <a:endParaRPr lang="zh-CN" altLang="en-US"/>
          </a:p>
          <a:p>
            <a:r>
              <a:rPr lang="zh-CN" altLang="en-US"/>
              <a:t>每条评价必须属于一个用户</a:t>
            </a:r>
            <a:endParaRPr lang="zh-CN" altLang="en-US"/>
          </a:p>
        </p:txBody>
      </p:sp>
      <p:pic>
        <p:nvPicPr>
          <p:cNvPr id="5" name="图片 4" descr="系统架构图"/>
          <p:cNvPicPr>
            <a:picLocks noChangeAspect="1"/>
          </p:cNvPicPr>
          <p:nvPr/>
        </p:nvPicPr>
        <p:blipFill>
          <a:blip r:embed="rId1"/>
          <a:srcRect r="41256"/>
          <a:stretch>
            <a:fillRect/>
          </a:stretch>
        </p:blipFill>
        <p:spPr>
          <a:xfrm>
            <a:off x="7607300" y="0"/>
            <a:ext cx="416369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数据结构</a:t>
            </a:r>
            <a:r>
              <a:rPr lang="en-US" altLang="zh-CN"/>
              <a:t>——User</a:t>
            </a:r>
            <a:r>
              <a:rPr lang="zh-CN" altLang="en-US"/>
              <a:t>（</a:t>
            </a:r>
            <a:r>
              <a:rPr lang="zh-CN" altLang="en-US"/>
              <a:t>用户）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0075" y="1824990"/>
            <a:ext cx="60140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属性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userID：用户的唯一标识符，类型为 ObjectId。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username：用户名，类型为字符串。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email：用户的电子邮件地址，类型为字符串。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password：用户的密码，类型为字符串。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poi：用户的兴趣点（Point of Interest），类型为对象。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groupID：用户所属群组的 ID 列表，类型为数组。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care：用户关注的对象列表，类型为数组。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is_admin：布尔值，表示用户是否为管理员。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关系</a:t>
            </a:r>
            <a:endParaRPr lang="zh-CN" altLang="en-US"/>
          </a:p>
          <a:p>
            <a:pPr lvl="1"/>
            <a:r>
              <a:rPr lang="zh-CN" altLang="en-US"/>
              <a:t>joins：用户可以加入（joins）一个或多个群组（Group）。</a:t>
            </a:r>
            <a:endParaRPr lang="zh-CN" altLang="en-US"/>
          </a:p>
          <a:p>
            <a:pPr lvl="1"/>
            <a:r>
              <a:rPr lang="zh-CN" altLang="en-US"/>
              <a:t>sends：用户可以发送（sends）消息（Message）。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4160" y="833120"/>
            <a:ext cx="7886700" cy="4762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数据结构</a:t>
            </a:r>
            <a:r>
              <a:rPr lang="en-US" altLang="zh-CN"/>
              <a:t>——</a:t>
            </a:r>
            <a:r>
              <a:rPr lang="zh-CN" altLang="en-US">
                <a:sym typeface="+mn-ea"/>
              </a:rPr>
              <a:t>Group（群组）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63220" y="1573530"/>
            <a:ext cx="567817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属性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groupID：群组的唯一标识符，类型为 ObjectId。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group_name：群组名称，类型为字符串。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lat：群组位置的纬度，类型为数字。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lon：群组位置的经度，类型为数字。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radius：群组的覆盖半径，类型为数字。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memberID：群组成员的 ID 列表，类型为数组。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messageID：群组内消息的 ID 列表，类型为数组。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关系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contains：群组包含（contains）多个消息（Message）。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has：群组由（has）用户（User）创建。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4580" y="1485900"/>
            <a:ext cx="6804660" cy="33985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数据结构</a:t>
            </a:r>
            <a:r>
              <a:rPr lang="en-US" altLang="zh-CN"/>
              <a:t>——</a:t>
            </a:r>
            <a:r>
              <a:rPr lang="zh-CN" altLang="en-US">
                <a:sym typeface="+mn-ea"/>
              </a:rPr>
              <a:t>Message（消息）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04850" y="1896110"/>
            <a:ext cx="52184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属性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messageID：消息的唯一标识符，类型为 ObjectId。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message_text：消息内容，类型为字符串。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userID_send：发送消息的用户 ID，类型为 ObjectId。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groupID：消息所属群组的 ID，类型为 ObjectId。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message_time：消息发送时间，类型为日期。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关系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contained by：消息被包含于（contained by）群组（Group）中。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sent by：消息由（sent by）用户（User）发送。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9435" y="1664335"/>
            <a:ext cx="6873240" cy="31775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数据结构</a:t>
            </a:r>
            <a:r>
              <a:rPr lang="en-US" altLang="zh-CN"/>
              <a:t>——Assess（留言）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98805" y="1555115"/>
            <a:ext cx="508127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属性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noteID：评估或留言的唯一标识符，类型为 ObjectId。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note_text：评估或留言的内容，类型为字符串。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senderID：发送评估或留言的用户 ID，类型为 ObjectId。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likes：评估或留言的点赞数，类型为数字。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groupID：评估或留言所属群组的 ID，类型为 ObjectId。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关系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related to：评估或留言与（related to）群组（Group）相关。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4895" y="1555115"/>
            <a:ext cx="6751320" cy="31089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Web</a:t>
            </a:r>
            <a:r>
              <a:rPr lang="zh-CN" altLang="en-US"/>
              <a:t>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前端</a:t>
            </a:r>
            <a:r>
              <a:rPr lang="en-US" altLang="zh-CN"/>
              <a:t>——</a:t>
            </a:r>
            <a:r>
              <a:rPr lang="zh-CN" altLang="en-US"/>
              <a:t>功能</a:t>
            </a:r>
            <a:r>
              <a:rPr lang="zh-CN" altLang="en-US"/>
              <a:t>模块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8635" y="1499870"/>
            <a:ext cx="629475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用户管理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注册：支持用户名、邮箱、密码、位置信息注册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登录：使用 JWT 进行身份验证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群组管理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创建群组：支持设置群名、位置和范围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成员管理：添加/删除群成员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位置服务：获取群组地理位置信息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消息系统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发送消息：支持群内消息发送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消息记录：保存并可查询历史消息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评价系统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群组评价：支持对群组发表评价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点赞功能：支持对评价进行点赞</a:t>
            </a:r>
            <a:endParaRPr lang="zh-CN" altLang="en-US"/>
          </a:p>
        </p:txBody>
      </p:sp>
      <p:pic>
        <p:nvPicPr>
          <p:cNvPr id="5" name="图片 4" descr="系统架构图"/>
          <p:cNvPicPr>
            <a:picLocks noChangeAspect="1"/>
          </p:cNvPicPr>
          <p:nvPr/>
        </p:nvPicPr>
        <p:blipFill>
          <a:blip r:embed="rId1"/>
          <a:srcRect r="19733"/>
          <a:stretch>
            <a:fillRect/>
          </a:stretch>
        </p:blipFill>
        <p:spPr>
          <a:xfrm>
            <a:off x="5801360" y="161925"/>
            <a:ext cx="6116320" cy="6534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8330" y="1408430"/>
            <a:ext cx="11136630" cy="434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系统</a:t>
            </a:r>
            <a:r>
              <a:rPr lang="zh-CN" altLang="en-US"/>
              <a:t>架构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数据流程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数据结构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Web</a:t>
            </a:r>
            <a:r>
              <a:rPr lang="zh-CN" altLang="en-US"/>
              <a:t>端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功能</a:t>
            </a:r>
            <a:r>
              <a:rPr lang="zh-CN" altLang="en-US"/>
              <a:t>模块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演示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服务器端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代码组织</a:t>
            </a:r>
            <a:r>
              <a:rPr lang="zh-CN" altLang="en-US"/>
              <a:t>结构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管理员功能</a:t>
            </a:r>
            <a:r>
              <a:rPr lang="zh-CN" altLang="en-US"/>
              <a:t>模块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演示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前端</a:t>
            </a:r>
            <a:r>
              <a:rPr lang="en-US" altLang="zh-CN"/>
              <a:t>——</a:t>
            </a:r>
            <a:r>
              <a:rPr lang="zh-CN" altLang="en-US"/>
              <a:t>演示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服务器端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代码组织方式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3205" y="1463040"/>
            <a:ext cx="66643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MVC 架构模式（Model-View-Controller）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Model（模型）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负责数据结构的定义和数据库交互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Controller（控制器层）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负责业务逻辑，连接Model和View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View（视图层）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负责用户界面的显示和交互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优势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解耦合：三层架构相互独立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可维护性：修改一层不影响其他层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可复用性：模型层可被多个视图复用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灵活性：便于团队协作开发</a:t>
            </a:r>
            <a:endParaRPr lang="zh-CN" altLang="en-US"/>
          </a:p>
        </p:txBody>
      </p:sp>
      <p:pic>
        <p:nvPicPr>
          <p:cNvPr id="10" name="图片 9" descr="系统架构图"/>
          <p:cNvPicPr>
            <a:picLocks noChangeAspect="1"/>
          </p:cNvPicPr>
          <p:nvPr/>
        </p:nvPicPr>
        <p:blipFill>
          <a:blip r:embed="rId1"/>
          <a:srcRect r="42825" b="39800"/>
          <a:stretch>
            <a:fillRect/>
          </a:stretch>
        </p:blipFill>
        <p:spPr>
          <a:xfrm>
            <a:off x="5908040" y="721360"/>
            <a:ext cx="5758815" cy="4547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代码组织方式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8330" y="1226820"/>
            <a:ext cx="53009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Models（数据模型层）：位于 models 目录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User - 用户模型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Group - 群组模型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Message - 消息模型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Assess - 评价模型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Routes（控制器层）：位于 routes 目录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user.js - 用户相关路由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group.js - 群组相关路由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message.js - 消息相关路由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assess.js - 评价相关路由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Views（视图层）：位于 public 目录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login.html - 登录页面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register.html - 注册页面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chatroom.html - 聊天室页面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mapgroup.html - 地图群组页面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9160" y="608330"/>
            <a:ext cx="359664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0" y="4213860"/>
            <a:ext cx="365760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2609215"/>
            <a:ext cx="3581400" cy="10515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服务器</a:t>
            </a:r>
            <a:r>
              <a:rPr lang="zh-CN" altLang="en-US"/>
              <a:t>端测试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6960" y="1313815"/>
            <a:ext cx="4218305" cy="4037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530" y="2446655"/>
            <a:ext cx="4872990" cy="4044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2960" y="195072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 Postman 对后端接口进行测试，确保后端提供的 API 能够正确地处理请求，返回预期的响应，并验证系统的功能完整性、数据准确性和性能表现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管理员系统功能</a:t>
            </a:r>
            <a:r>
              <a:rPr lang="zh-CN" altLang="en-US"/>
              <a:t>模块</a:t>
            </a:r>
            <a:endParaRPr lang="zh-CN" altLang="en-US"/>
          </a:p>
        </p:txBody>
      </p:sp>
      <p:pic>
        <p:nvPicPr>
          <p:cNvPr id="3" name="图片 2" descr="系统架构图"/>
          <p:cNvPicPr>
            <a:picLocks noChangeAspect="1"/>
          </p:cNvPicPr>
          <p:nvPr/>
        </p:nvPicPr>
        <p:blipFill>
          <a:blip r:embed="rId1"/>
          <a:srcRect b="37644"/>
          <a:stretch>
            <a:fillRect/>
          </a:stretch>
        </p:blipFill>
        <p:spPr>
          <a:xfrm>
            <a:off x="750570" y="1414780"/>
            <a:ext cx="9855835" cy="46094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管理员系统</a:t>
            </a:r>
            <a:r>
              <a:rPr lang="en-US" altLang="zh-CN"/>
              <a:t>——</a:t>
            </a:r>
            <a:r>
              <a:rPr lang="zh-CN" altLang="en-US"/>
              <a:t>演示</a:t>
            </a:r>
            <a:endParaRPr lang="zh-CN" altLang="en-US"/>
          </a:p>
        </p:txBody>
      </p:sp>
      <p:pic>
        <p:nvPicPr>
          <p:cNvPr id="3" name="管理员模块演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7260" y="320040"/>
            <a:ext cx="10317480" cy="62179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系统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项目概述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8985" y="2237740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本项目旨在开发一个基于地理位置的聊天群聊应用，用户可以根据自身所在的地理位置加入不同的群聊，进行实时交流。项目采用 Node.js 的 express 架构作为后端，使用 mongoDB 作为数据库，前端以网页形式呈现，同时使用 C# 编写了管理员界面。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系统架构图和数据流图分析</a:t>
            </a:r>
            <a:endParaRPr lang="zh-CN" altLang="en-US"/>
          </a:p>
        </p:txBody>
      </p:sp>
      <p:pic>
        <p:nvPicPr>
          <p:cNvPr id="5" name="图片 4" descr="系统架构图"/>
          <p:cNvPicPr>
            <a:picLocks noChangeAspect="1"/>
          </p:cNvPicPr>
          <p:nvPr/>
        </p:nvPicPr>
        <p:blipFill>
          <a:blip r:embed="rId1"/>
          <a:srcRect r="35075" b="18229"/>
          <a:stretch>
            <a:fillRect/>
          </a:stretch>
        </p:blipFill>
        <p:spPr>
          <a:xfrm>
            <a:off x="543560" y="2473325"/>
            <a:ext cx="4245610" cy="4010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3115" y="17094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系统整体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65750" y="1203325"/>
            <a:ext cx="695896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本项目</a:t>
            </a:r>
            <a:r>
              <a:rPr lang="zh-CN" altLang="en-US"/>
              <a:t>是基于 Web 的系统架构图，主要由客户端、应用服务器和数据库服务器三部分组成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客户端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通过 HTTP 或 WebSocket 协议与应用服务器进行通信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HTTP 协议</a:t>
            </a:r>
            <a:r>
              <a:rPr lang="zh-CN" altLang="en-US"/>
              <a:t>网页请求和响应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WebSocket 协议</a:t>
            </a:r>
            <a:r>
              <a:rPr lang="zh-CN" altLang="en-US"/>
              <a:t>实现实时双向通信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应用服务器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Express.js 服务器：基于 Node.js 的 Web 应用框架，负责处理来自客户端的请求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与客户端的连接：通过 HTTP/WebSocket 接收客户端的请求，并向客户端返回响应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与数据库服务器的连接：通过 Mongoose 与 MongoDB 数据库进行交互（对象数据模型（ODM））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与静态资源的连接：通过 “serve” 操作来处理静态资源。包括 HTML、CSS、JavaScript 文件以及图片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数据库服务器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 MongoDB 数据库构成。MongoDB 是一个非关系型数据库（NoSQL），它以灵活的文档模型存储数据。应用服务器通过 Mongoose 与 MongoDB 数据库进行数据交互，例如存储用户信息、应用数据等。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系统的整体架构和各层次关系</a:t>
            </a:r>
            <a:endParaRPr lang="zh-CN" altLang="en-US"/>
          </a:p>
        </p:txBody>
      </p:sp>
      <p:pic>
        <p:nvPicPr>
          <p:cNvPr id="4" name="图片 3" descr="系统架构图"/>
          <p:cNvPicPr>
            <a:picLocks noChangeAspect="1"/>
          </p:cNvPicPr>
          <p:nvPr/>
        </p:nvPicPr>
        <p:blipFill>
          <a:blip r:embed="rId1"/>
          <a:srcRect b="24833"/>
          <a:stretch>
            <a:fillRect/>
          </a:stretch>
        </p:blipFill>
        <p:spPr>
          <a:xfrm>
            <a:off x="0" y="1546860"/>
            <a:ext cx="5624830" cy="3171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4825" y="1231900"/>
            <a:ext cx="6724650" cy="5481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系统整体架构的</a:t>
            </a:r>
            <a:r>
              <a:rPr lang="zh-CN" altLang="en-US"/>
              <a:t>层次关系，主要分为前端层、API 层、服务层和数据层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前端层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包括登录 / 注册页面、群聊页面、消息页面和地块页面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用户直接交互的界面，提供了系统的各种功能入口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API 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包含用户 API、群组 API、消息 API 和评价 API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前端层和服务层之间的接口，负责处理前端的请求并调用相应的服务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服务层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由用户服务、群组服务、消息服务和评价服务构成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业务逻辑的核心处理层，负责处理 API 层传递过来的请求，并与数据层进行交互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基于 MongoDB 数据库，包含 User Collection（用户集合）、Group Collection（群组集合）、Message Collection（消息集合）和 Assess Collection（评价集合）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用于存储系统中的各类数据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技术栈</a:t>
            </a:r>
            <a:endParaRPr lang="zh-CN" altLang="en-US"/>
          </a:p>
        </p:txBody>
      </p:sp>
      <p:pic>
        <p:nvPicPr>
          <p:cNvPr id="3" name="图片 2" descr="系统架构图"/>
          <p:cNvPicPr>
            <a:picLocks noChangeAspect="1"/>
          </p:cNvPicPr>
          <p:nvPr/>
        </p:nvPicPr>
        <p:blipFill>
          <a:blip r:embed="rId1"/>
          <a:srcRect r="42442" b="13122"/>
          <a:stretch>
            <a:fillRect/>
          </a:stretch>
        </p:blipFill>
        <p:spPr>
          <a:xfrm>
            <a:off x="6911975" y="1060450"/>
            <a:ext cx="4385945" cy="4965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8330" y="1858645"/>
            <a:ext cx="56197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后端框架：Express.js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数据库：MongoDB（使用 Mongoose ODM）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认证：JWT + bcrypt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前端：原生 HTML/JavaScript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地图服务：高德地图 API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数据流程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 数据流图</a:t>
            </a:r>
            <a:r>
              <a:rPr lang="en-US" altLang="zh-CN">
                <a:sym typeface="+mn-ea"/>
              </a:rPr>
              <a:t>——数据如何在各组件间流动</a:t>
            </a:r>
            <a:endParaRPr lang="zh-CN" altLang="en-US"/>
          </a:p>
        </p:txBody>
      </p:sp>
      <p:pic>
        <p:nvPicPr>
          <p:cNvPr id="3" name="图片 2" descr="系统架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3800"/>
            <a:ext cx="64389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19695" y="14960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用户注册和登录的完整流程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96000" y="2120265"/>
            <a:ext cx="62255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用户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用户首先在前端输入注册信息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前端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这些信息通过POST /api/users/register请求发送到 API 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API</a:t>
            </a:r>
            <a:r>
              <a:rPr lang="zh-CN" altLang="en-US"/>
              <a:t>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接收前端发送的POST /api/users/register请求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调用服务层的 “创建用户” 功能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服务层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接收 API 层调用的 “创建用户” 请求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将用户数据保存到数据库中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数据库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接收服务层保存的用户数据，并存储起来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返回数据保存确认结果给服务层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接收 API 层返回的注册状态，并将结果显示给用户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commondata" val="eyJoZGlkIjoiOTQ1MDNjNzNlYTljMDZmZTUzNmU0ZTc3OTY5ZDU0YmY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3689</Words>
  <Application>WPS 演示</Application>
  <PresentationFormat>宽屏</PresentationFormat>
  <Paragraphs>246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GeoCHAT</vt:lpstr>
      <vt:lpstr>目录</vt:lpstr>
      <vt:lpstr>系统架构</vt:lpstr>
      <vt:lpstr>项目概述</vt:lpstr>
      <vt:lpstr>系统架构图和数据流图分析</vt:lpstr>
      <vt:lpstr>系统的整体架构和各层次关系</vt:lpstr>
      <vt:lpstr>技术栈</vt:lpstr>
      <vt:lpstr>数据流程</vt:lpstr>
      <vt:lpstr> 数据流图——数据如何在各组件间流动</vt:lpstr>
      <vt:lpstr> 数据流图——数据如何在各组件间流动</vt:lpstr>
      <vt:lpstr> 数据流图——数据如何在各组件间流动</vt:lpstr>
      <vt:lpstr>数据结构</vt:lpstr>
      <vt:lpstr>数据结构与数据模型关系</vt:lpstr>
      <vt:lpstr>数据结构——User（用户）</vt:lpstr>
      <vt:lpstr>数据结构——Group（群组）</vt:lpstr>
      <vt:lpstr>数据结构——Message（消息）</vt:lpstr>
      <vt:lpstr>数据结构——Assess（留言）</vt:lpstr>
      <vt:lpstr>Web端</vt:lpstr>
      <vt:lpstr>前端——功能模块</vt:lpstr>
      <vt:lpstr>前端——演示</vt:lpstr>
      <vt:lpstr>服务器端</vt:lpstr>
      <vt:lpstr>代码组织方式</vt:lpstr>
      <vt:lpstr>代码组织方式</vt:lpstr>
      <vt:lpstr>服务器端测试</vt:lpstr>
      <vt:lpstr>管理员系统功能模块</vt:lpstr>
      <vt:lpstr>管理员系统——演示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ルフィ</cp:lastModifiedBy>
  <cp:revision>158</cp:revision>
  <dcterms:created xsi:type="dcterms:W3CDTF">2019-06-19T02:08:00Z</dcterms:created>
  <dcterms:modified xsi:type="dcterms:W3CDTF">2024-12-23T08:41:22Z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C2D92B30F6D444D79EBEBDA5793D802F_11</vt:lpwstr>
  </property>
</Properties>
</file>